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73" r:id="rId5"/>
    <p:sldId id="274" r:id="rId6"/>
    <p:sldId id="275" r:id="rId7"/>
    <p:sldId id="276" r:id="rId8"/>
    <p:sldId id="277" r:id="rId9"/>
    <p:sldId id="263" r:id="rId10"/>
    <p:sldId id="278" r:id="rId11"/>
    <p:sldId id="279" r:id="rId12"/>
    <p:sldId id="280" r:id="rId13"/>
    <p:sldId id="265" r:id="rId14"/>
    <p:sldId id="266" r:id="rId15"/>
    <p:sldId id="267" r:id="rId16"/>
    <p:sldId id="281" r:id="rId17"/>
    <p:sldId id="268" r:id="rId18"/>
    <p:sldId id="270" r:id="rId19"/>
    <p:sldId id="269" r:id="rId20"/>
    <p:sldId id="271" r:id="rId2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8156" autoAdjust="0"/>
  </p:normalViewPr>
  <p:slideViewPr>
    <p:cSldViewPr>
      <p:cViewPr>
        <p:scale>
          <a:sx n="114" d="100"/>
          <a:sy n="114" d="100"/>
        </p:scale>
        <p:origin x="-708" y="9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7BB78E-D8F5-4516-AA06-AC0DCA9B5345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741426-B1B8-4AA5-8D59-C97608A733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258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GB" baseline="0" dirty="0" smtClean="0"/>
              <a:t>https://twitter.com/EpicShaders/status/868144777472114692</a:t>
            </a:r>
          </a:p>
          <a:p>
            <a:pPr marL="171450" indent="-171450">
              <a:buFont typeface="Arial" charset="0"/>
              <a:buChar char="•"/>
            </a:pPr>
            <a:r>
              <a:rPr lang="en-GB" dirty="0" smtClean="0"/>
              <a:t>http://advances.realtimerendering.com/s2014/wronski/bwronski_volumetric_fog_siggraph2014.pdf</a:t>
            </a:r>
          </a:p>
          <a:p>
            <a:pPr marL="171450" indent="-171450">
              <a:buFont typeface="Arial" charset="0"/>
              <a:buChar char="•"/>
            </a:pPr>
            <a:r>
              <a:rPr lang="en-GB" dirty="0" smtClean="0"/>
              <a:t>https://www.ea.com/frostbite/news/physically-based-unified-volumetric-rendering-in-frostbite</a:t>
            </a:r>
          </a:p>
          <a:p>
            <a:pPr marL="171450" indent="-171450">
              <a:buFont typeface="Arial" charset="0"/>
              <a:buChar char="•"/>
            </a:pPr>
            <a:endParaRPr lang="en-GB" dirty="0" smtClean="0"/>
          </a:p>
          <a:p>
            <a:pPr marL="0" indent="0">
              <a:buFont typeface="Arial" charset="0"/>
              <a:buNone/>
            </a:pPr>
            <a:r>
              <a:rPr lang="en-GB" dirty="0" err="1" smtClean="0"/>
              <a:t>Killzone</a:t>
            </a:r>
            <a:r>
              <a:rPr lang="en-GB" dirty="0" smtClean="0"/>
              <a:t> talk</a:t>
            </a:r>
          </a:p>
          <a:p>
            <a:pPr marL="0" indent="0">
              <a:buFont typeface="Arial" charset="0"/>
              <a:buNone/>
            </a:pP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2465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For flatland 2D: Bevelled </a:t>
            </a:r>
            <a:r>
              <a:rPr lang="en-GB" dirty="0" err="1" smtClean="0"/>
              <a:t>octogon</a:t>
            </a:r>
            <a:r>
              <a:rPr lang="en-GB" dirty="0" smtClean="0"/>
              <a:t>,</a:t>
            </a:r>
            <a:r>
              <a:rPr lang="en-GB" baseline="0" dirty="0" smtClean="0"/>
              <a:t> rendered around viewer position.</a:t>
            </a:r>
            <a:endParaRPr lang="en-GB" dirty="0" smtClean="0"/>
          </a:p>
          <a:p>
            <a:r>
              <a:rPr lang="en-GB" dirty="0" smtClean="0"/>
              <a:t>Geometry carries information about which planes to</a:t>
            </a:r>
            <a:r>
              <a:rPr lang="en-GB" baseline="0" dirty="0" smtClean="0"/>
              <a:t> </a:t>
            </a:r>
            <a:r>
              <a:rPr lang="en-GB" dirty="0" smtClean="0"/>
              <a:t>intersect.</a:t>
            </a:r>
          </a:p>
          <a:p>
            <a:r>
              <a:rPr lang="en-GB" dirty="0" smtClean="0"/>
              <a:t>Covers all range of flatland view directions.</a:t>
            </a:r>
          </a:p>
          <a:p>
            <a:r>
              <a:rPr lang="en-GB" dirty="0" smtClean="0"/>
              <a:t>Bevel</a:t>
            </a:r>
            <a:r>
              <a:rPr lang="en-GB" baseline="0" dirty="0" smtClean="0"/>
              <a:t> width defines blend region.</a:t>
            </a:r>
          </a:p>
          <a:p>
            <a:r>
              <a:rPr lang="en-GB" baseline="0" dirty="0" err="1" smtClean="0"/>
              <a:t>Shader</a:t>
            </a:r>
            <a:r>
              <a:rPr lang="en-GB" baseline="0" dirty="0" smtClean="0"/>
              <a:t> specific to case (1 ray </a:t>
            </a:r>
            <a:r>
              <a:rPr lang="en-GB" baseline="0" dirty="0" err="1" smtClean="0"/>
              <a:t>shader</a:t>
            </a:r>
            <a:r>
              <a:rPr lang="en-GB" baseline="0" dirty="0" smtClean="0"/>
              <a:t> vs 2 ray </a:t>
            </a:r>
            <a:r>
              <a:rPr lang="en-GB" baseline="0" dirty="0" err="1" smtClean="0"/>
              <a:t>shader</a:t>
            </a:r>
            <a:r>
              <a:rPr lang="en-GB" baseline="0" dirty="0" smtClean="0"/>
              <a:t>). Decision is static.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2091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3D case - Any sealed geometry covering sphere of view directions around the</a:t>
            </a:r>
            <a:r>
              <a:rPr lang="en-GB" baseline="0" dirty="0" smtClean="0"/>
              <a:t> camera would work.</a:t>
            </a:r>
          </a:p>
          <a:p>
            <a:r>
              <a:rPr lang="en-GB" baseline="0" dirty="0" smtClean="0"/>
              <a:t>But if 4 planes meet at a point, we’ll need to march all 4, so try to minimize these cases.</a:t>
            </a:r>
          </a:p>
          <a:p>
            <a:r>
              <a:rPr lang="en-GB" baseline="0" dirty="0" smtClean="0"/>
              <a:t>Pick Dodecahedron</a:t>
            </a:r>
          </a:p>
          <a:p>
            <a:r>
              <a:rPr lang="en-GB" baseline="0" dirty="0" smtClean="0"/>
              <a:t>Each green face corresponds to a set of sample planes. Yellow, red.</a:t>
            </a:r>
          </a:p>
          <a:p>
            <a:r>
              <a:rPr lang="en-GB" baseline="0" dirty="0" smtClean="0"/>
              <a:t>TODO  percentages of each.</a:t>
            </a:r>
          </a:p>
          <a:p>
            <a:endParaRPr lang="en-GB" baseline="0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53975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Visualisation showing which </a:t>
            </a:r>
            <a:r>
              <a:rPr lang="en-GB" dirty="0" err="1" smtClean="0"/>
              <a:t>shader</a:t>
            </a:r>
            <a:r>
              <a:rPr lang="en-GB" dirty="0" smtClean="0"/>
              <a:t> is executed for each pixel for an example view.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0357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Result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4841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Result</a:t>
            </a:r>
            <a:r>
              <a:rPr lang="en-GB" baseline="0" dirty="0" smtClean="0"/>
              <a:t> video – currently way too small/crap: </a:t>
            </a:r>
            <a:r>
              <a:rPr lang="en-GB" baseline="0" dirty="0" err="1" smtClean="0"/>
              <a:t>CloudsResult</a:t>
            </a:r>
            <a:endParaRPr lang="en-GB" baseline="0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5140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This scene</a:t>
            </a:r>
            <a:r>
              <a:rPr lang="en-GB" baseline="0" dirty="0" smtClean="0"/>
              <a:t> is in the </a:t>
            </a:r>
            <a:r>
              <a:rPr lang="en-GB" baseline="0" dirty="0" err="1" smtClean="0"/>
              <a:t>volsample</a:t>
            </a:r>
            <a:r>
              <a:rPr lang="en-GB" baseline="0" dirty="0" smtClean="0"/>
              <a:t> repos.</a:t>
            </a:r>
          </a:p>
          <a:p>
            <a:r>
              <a:rPr lang="en-GB" baseline="0" dirty="0" smtClean="0"/>
              <a:t>This screenshot looks “ok”, but this was after a bunch of hacking to make the cube really soft, and even now there are jagged </a:t>
            </a:r>
            <a:r>
              <a:rPr lang="en-GB" baseline="0" dirty="0" err="1" smtClean="0"/>
              <a:t>artifacts</a:t>
            </a:r>
            <a:r>
              <a:rPr lang="en-GB" baseline="0" dirty="0" smtClean="0"/>
              <a:t> at the top of the volume, which is revealing the sample planes.</a:t>
            </a:r>
            <a:endParaRPr lang="en-GB" dirty="0" smtClean="0"/>
          </a:p>
          <a:p>
            <a:r>
              <a:rPr lang="en-GB" dirty="0" smtClean="0"/>
              <a:t>No video </a:t>
            </a:r>
            <a:r>
              <a:rPr lang="en-GB" dirty="0" err="1" smtClean="0"/>
              <a:t>etc</a:t>
            </a:r>
            <a:r>
              <a:rPr lang="en-GB" dirty="0" smtClean="0"/>
              <a:t> yet.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07688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This scene is available</a:t>
            </a:r>
            <a:r>
              <a:rPr lang="en-GB" baseline="0" dirty="0" smtClean="0"/>
              <a:t> in the open source repos.</a:t>
            </a:r>
            <a:endParaRPr lang="en-GB" dirty="0" smtClean="0"/>
          </a:p>
          <a:p>
            <a:r>
              <a:rPr lang="en-GB" dirty="0" smtClean="0"/>
              <a:t>I did a lot of hacking with the way we computed</a:t>
            </a:r>
            <a:r>
              <a:rPr lang="en-GB" baseline="0" dirty="0" smtClean="0"/>
              <a:t> shadows to make a smooth shadow function.</a:t>
            </a:r>
          </a:p>
          <a:p>
            <a:r>
              <a:rPr lang="en-GB" dirty="0" smtClean="0"/>
              <a:t>This looks “ok” in some scenarios but easily breaks down.</a:t>
            </a:r>
          </a:p>
          <a:p>
            <a:r>
              <a:rPr lang="en-GB" dirty="0" smtClean="0"/>
              <a:t>No video </a:t>
            </a:r>
            <a:r>
              <a:rPr lang="en-GB" dirty="0" err="1" smtClean="0"/>
              <a:t>etc</a:t>
            </a:r>
            <a:r>
              <a:rPr lang="en-GB" dirty="0" smtClean="0"/>
              <a:t> yet.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59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</a:pPr>
            <a:r>
              <a:rPr lang="en-GB" dirty="0" smtClean="0"/>
              <a:t>Traditional</a:t>
            </a:r>
            <a:r>
              <a:rPr lang="en-GB" baseline="0" dirty="0" smtClean="0"/>
              <a:t> raymarching (beginning of video):</a:t>
            </a:r>
            <a:endParaRPr lang="en-GB" dirty="0" smtClean="0"/>
          </a:p>
          <a:p>
            <a:pPr marL="0" indent="0">
              <a:buFont typeface="Arial" charset="0"/>
              <a:buNone/>
            </a:pPr>
            <a:endParaRPr lang="en-GB" dirty="0" smtClean="0"/>
          </a:p>
          <a:p>
            <a:pPr marL="171450" indent="-171450">
              <a:buFont typeface="Arial" charset="0"/>
              <a:buChar char="•"/>
            </a:pPr>
            <a:r>
              <a:rPr lang="en-GB" dirty="0" smtClean="0"/>
              <a:t>Crazy aliasing when camera moves</a:t>
            </a:r>
          </a:p>
          <a:p>
            <a:pPr marL="171450" indent="-171450">
              <a:buFont typeface="Arial" charset="0"/>
              <a:buChar char="•"/>
            </a:pPr>
            <a:r>
              <a:rPr lang="en-GB" dirty="0" smtClean="0"/>
              <a:t>Sideways is ok</a:t>
            </a:r>
          </a:p>
          <a:p>
            <a:pPr marL="171450" indent="-171450">
              <a:buFont typeface="Arial" charset="0"/>
              <a:buChar char="•"/>
            </a:pPr>
            <a:r>
              <a:rPr lang="en-GB" dirty="0" smtClean="0"/>
              <a:t>Forwards motion - aliasing</a:t>
            </a:r>
          </a:p>
          <a:p>
            <a:pPr marL="0" indent="0">
              <a:buFont typeface="Arial" charset="0"/>
              <a:buNone/>
            </a:pPr>
            <a:endParaRPr lang="en-GB" dirty="0" smtClean="0"/>
          </a:p>
          <a:p>
            <a:pPr marL="0" indent="0">
              <a:buFont typeface="Arial" charset="0"/>
              <a:buNone/>
            </a:pPr>
            <a:r>
              <a:rPr lang="en-GB" dirty="0" smtClean="0"/>
              <a:t>Forward pinning (from our talk in the Advances course 2015: http://advances.realtimerendering.com/s2015/index.html )</a:t>
            </a:r>
            <a:r>
              <a:rPr lang="en-GB" baseline="0" dirty="0" smtClean="0"/>
              <a:t> - </a:t>
            </a:r>
            <a:r>
              <a:rPr lang="en-GB" dirty="0" smtClean="0"/>
              <a:t>we can pull samples towards viewer</a:t>
            </a:r>
            <a:r>
              <a:rPr lang="en-GB" baseline="0" dirty="0" smtClean="0"/>
              <a:t> to compensate for forward motion. This is fixing translational motion in view space.</a:t>
            </a:r>
            <a:endParaRPr lang="en-GB" dirty="0" smtClean="0"/>
          </a:p>
          <a:p>
            <a:pPr marL="171450" indent="-171450">
              <a:buFont typeface="Arial" charset="0"/>
              <a:buChar char="•"/>
            </a:pPr>
            <a:r>
              <a:rPr lang="en-GB" dirty="0" smtClean="0"/>
              <a:t>Forward</a:t>
            </a:r>
            <a:r>
              <a:rPr lang="en-GB" baseline="0" dirty="0" smtClean="0"/>
              <a:t> motion – fixes aliasing when moving forward</a:t>
            </a:r>
          </a:p>
          <a:p>
            <a:pPr marL="171450" indent="-171450">
              <a:buFont typeface="Arial" charset="0"/>
              <a:buChar char="•"/>
            </a:pPr>
            <a:r>
              <a:rPr lang="en-GB" baseline="0" dirty="0" smtClean="0"/>
              <a:t>Rotation – still aliases</a:t>
            </a:r>
          </a:p>
          <a:p>
            <a:pPr marL="0" indent="0">
              <a:buFont typeface="Arial" charset="0"/>
              <a:buNone/>
            </a:pPr>
            <a:endParaRPr lang="en-GB" baseline="0" dirty="0" smtClean="0"/>
          </a:p>
          <a:p>
            <a:pPr marL="0" indent="0">
              <a:buFont typeface="Arial" charset="0"/>
              <a:buNone/>
            </a:pPr>
            <a:endParaRPr lang="en-GB" baseline="0" dirty="0" smtClean="0"/>
          </a:p>
          <a:p>
            <a:pPr marL="0" indent="0">
              <a:buFont typeface="Arial" charset="0"/>
              <a:buNone/>
            </a:pPr>
            <a:r>
              <a:rPr lang="en-GB" baseline="0" dirty="0" smtClean="0"/>
              <a:t>Summary:</a:t>
            </a:r>
          </a:p>
          <a:p>
            <a:pPr marL="171450" indent="-171450">
              <a:buFont typeface="Arial" charset="0"/>
              <a:buChar char="•"/>
            </a:pPr>
            <a:r>
              <a:rPr lang="en-GB" baseline="0" dirty="0" smtClean="0"/>
              <a:t>Sideways works</a:t>
            </a:r>
          </a:p>
          <a:p>
            <a:pPr marL="171450" indent="-171450">
              <a:buFont typeface="Arial" charset="0"/>
              <a:buChar char="•"/>
            </a:pPr>
            <a:r>
              <a:rPr lang="en-GB" baseline="0" dirty="0" smtClean="0"/>
              <a:t>Rotation – sample planes sweep through volume</a:t>
            </a:r>
          </a:p>
          <a:p>
            <a:pPr marL="171450" indent="-171450">
              <a:buFont typeface="Arial" charset="0"/>
              <a:buChar char="•"/>
            </a:pPr>
            <a:r>
              <a:rPr lang="en-GB" baseline="0" dirty="0" smtClean="0"/>
              <a:t>See previous talk for details</a:t>
            </a:r>
          </a:p>
          <a:p>
            <a:pPr marL="0" indent="0">
              <a:buFont typeface="Arial" charset="0"/>
              <a:buNone/>
            </a:pPr>
            <a:endParaRPr lang="en-GB" baseline="0" dirty="0" smtClean="0"/>
          </a:p>
          <a:p>
            <a:pPr marL="0" indent="0">
              <a:buFont typeface="Arial" charset="0"/>
              <a:buNone/>
            </a:pPr>
            <a:r>
              <a:rPr lang="en-GB" baseline="0" dirty="0" smtClean="0"/>
              <a:t>Video: </a:t>
            </a:r>
            <a:r>
              <a:rPr lang="en-GB" baseline="0" dirty="0" err="1" smtClean="0"/>
              <a:t>VolSamplingCapture</a:t>
            </a:r>
            <a:r>
              <a:rPr lang="en-GB" baseline="0" dirty="0" smtClean="0"/>
              <a:t> (first 45s)</a:t>
            </a:r>
          </a:p>
          <a:p>
            <a:pPr marL="0" indent="0">
              <a:buFont typeface="Arial" charset="0"/>
              <a:buNone/>
            </a:pPr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656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</a:pPr>
            <a:r>
              <a:rPr lang="en-GB" dirty="0" smtClean="0"/>
              <a:t>New approach – fix all types of motion in by holding sampling in WORLD space.</a:t>
            </a:r>
            <a:r>
              <a:rPr lang="en-GB" baseline="0" dirty="0" smtClean="0"/>
              <a:t> Instead of having a set of slices in view space, have sets of slices in world.</a:t>
            </a:r>
          </a:p>
          <a:p>
            <a:pPr marL="0" indent="0">
              <a:buFont typeface="Arial" charset="0"/>
              <a:buNone/>
            </a:pPr>
            <a:endParaRPr lang="en-GB" baseline="0" dirty="0" smtClean="0"/>
          </a:p>
          <a:p>
            <a:pPr marL="0" indent="0">
              <a:buFont typeface="Arial" charset="0"/>
              <a:buNone/>
            </a:pPr>
            <a:r>
              <a:rPr lang="en-GB" baseline="0" dirty="0" smtClean="0"/>
              <a:t>Easiest way to understand this is to see render, lets look at the case where there is a set of sampling planes parallels to the XY plane, and all samples are taken from these:</a:t>
            </a:r>
          </a:p>
          <a:p>
            <a:pPr marL="0" indent="0">
              <a:buFont typeface="Arial" charset="0"/>
              <a:buNone/>
            </a:pPr>
            <a:endParaRPr lang="en-GB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GB" baseline="0" dirty="0" smtClean="0"/>
              <a:t>Result looks good when looking into planes</a:t>
            </a:r>
          </a:p>
          <a:p>
            <a:pPr marL="171450" indent="-171450">
              <a:buFont typeface="Arial" charset="0"/>
              <a:buChar char="•"/>
            </a:pPr>
            <a:r>
              <a:rPr lang="en-GB" baseline="0" dirty="0" smtClean="0"/>
              <a:t>Rotate camera away from planes – result looks weird – need to fix this</a:t>
            </a:r>
          </a:p>
          <a:p>
            <a:pPr marL="171450" indent="-171450">
              <a:buFont typeface="Arial" charset="0"/>
              <a:buChar char="•"/>
            </a:pPr>
            <a:r>
              <a:rPr lang="en-GB" baseline="0" dirty="0" smtClean="0"/>
              <a:t>But looking at the planes, result is solid, both translational and rotation, until we rotate too far away from facing the planes. Fix this next..</a:t>
            </a:r>
          </a:p>
          <a:p>
            <a:pPr marL="0" indent="0">
              <a:buFont typeface="Arial" charset="0"/>
              <a:buNone/>
            </a:pPr>
            <a:endParaRPr lang="en-GB" baseline="0" dirty="0" smtClean="0"/>
          </a:p>
          <a:p>
            <a:pPr marL="0" indent="0">
              <a:buFont typeface="Arial" charset="0"/>
              <a:buNone/>
            </a:pPr>
            <a:r>
              <a:rPr lang="en-GB" dirty="0" smtClean="0"/>
              <a:t>Video: </a:t>
            </a:r>
            <a:r>
              <a:rPr lang="en-GB" baseline="0" dirty="0" err="1" smtClean="0"/>
              <a:t>VolSamplingCapture</a:t>
            </a:r>
            <a:r>
              <a:rPr lang="en-GB" baseline="0" dirty="0" smtClean="0"/>
              <a:t>  (latter part of video – after 45s)</a:t>
            </a:r>
          </a:p>
          <a:p>
            <a:pPr marL="0" indent="0">
              <a:buFont typeface="Arial" charset="0"/>
              <a:buNone/>
            </a:pPr>
            <a:endParaRPr lang="en-GB" dirty="0" smtClean="0"/>
          </a:p>
          <a:p>
            <a:pPr marL="0" indent="0">
              <a:buFont typeface="Arial" charset="0"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656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We</a:t>
            </a:r>
            <a:r>
              <a:rPr lang="en-GB" baseline="0" dirty="0" smtClean="0"/>
              <a:t> avoid views like this the one shown by blending in to a different sample plane orientation.</a:t>
            </a:r>
          </a:p>
          <a:p>
            <a:r>
              <a:rPr lang="en-GB" baseline="0" dirty="0" smtClean="0"/>
              <a:t>All planes shown here are orthogonal to Z axis. Let’s introduce more sets of planes at additional orientations and blend between them based on ray direction.</a:t>
            </a:r>
          </a:p>
          <a:p>
            <a:r>
              <a:rPr lang="en-GB" dirty="0" smtClean="0"/>
              <a:t>Robust,</a:t>
            </a:r>
            <a:r>
              <a:rPr lang="en-GB" baseline="0" dirty="0" smtClean="0"/>
              <a:t> alias free result. No edge cases.</a:t>
            </a:r>
          </a:p>
          <a:p>
            <a:endParaRPr lang="en-GB" dirty="0" smtClean="0"/>
          </a:p>
          <a:p>
            <a:r>
              <a:rPr lang="en-GB" dirty="0" smtClean="0"/>
              <a:t>Video: </a:t>
            </a:r>
            <a:r>
              <a:rPr lang="en-GB" dirty="0" err="1" smtClean="0"/>
              <a:t>VolSampleStructured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9322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Lets look at a top down view of the sampling, to reinforce the ideas so far.</a:t>
            </a:r>
          </a:p>
          <a:p>
            <a:endParaRPr lang="en-GB" dirty="0" smtClean="0"/>
          </a:p>
          <a:p>
            <a:r>
              <a:rPr lang="en-GB" dirty="0" smtClean="0"/>
              <a:t>This is</a:t>
            </a:r>
            <a:r>
              <a:rPr lang="en-GB" baseline="0" dirty="0" smtClean="0"/>
              <a:t> a visualisation of the volume samples from a top down point of view. Sample planes shown in </a:t>
            </a:r>
            <a:r>
              <a:rPr lang="en-GB" baseline="0" dirty="0" err="1" smtClean="0"/>
              <a:t>gray</a:t>
            </a:r>
            <a:r>
              <a:rPr lang="en-GB" baseline="0" dirty="0" smtClean="0"/>
              <a:t>.</a:t>
            </a:r>
          </a:p>
          <a:p>
            <a:endParaRPr lang="en-GB" baseline="0" dirty="0" smtClean="0"/>
          </a:p>
          <a:p>
            <a:r>
              <a:rPr lang="en-GB" baseline="0" dirty="0" smtClean="0"/>
              <a:t>Video: SampleDiagram01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1974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Here we add sample planes</a:t>
            </a:r>
            <a:r>
              <a:rPr lang="en-GB" baseline="0" dirty="0" smtClean="0"/>
              <a:t> for additional orientations.</a:t>
            </a:r>
          </a:p>
          <a:p>
            <a:endParaRPr lang="en-GB" baseline="0" dirty="0" smtClean="0"/>
          </a:p>
          <a:p>
            <a:r>
              <a:rPr lang="en-GB" baseline="0" dirty="0" smtClean="0"/>
              <a:t>Video: SampleDiagram02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804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 quick note on how to march a ray against</a:t>
            </a:r>
            <a:r>
              <a:rPr lang="en-GB" baseline="0" dirty="0" smtClean="0"/>
              <a:t> 1 set of planes. </a:t>
            </a:r>
          </a:p>
          <a:p>
            <a:r>
              <a:rPr lang="en-GB" dirty="0" smtClean="0"/>
              <a:t>The</a:t>
            </a:r>
            <a:r>
              <a:rPr lang="en-GB" baseline="0" dirty="0" smtClean="0"/>
              <a:t> runtime calculation is relatively simple once we know the orientation.</a:t>
            </a:r>
          </a:p>
          <a:p>
            <a:r>
              <a:rPr lang="en-GB" baseline="0" dirty="0" smtClean="0"/>
              <a:t>Delta and t0 need to be computed once – constant time.</a:t>
            </a:r>
          </a:p>
          <a:p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8826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 smtClean="0"/>
              <a:t>At the blend areas, 2 rays have to be marched – show in yellow.</a:t>
            </a:r>
          </a:p>
          <a:p>
            <a:endParaRPr lang="en-GB" baseline="0" dirty="0" smtClean="0"/>
          </a:p>
          <a:p>
            <a:r>
              <a:rPr lang="en-GB" baseline="0" dirty="0" smtClean="0"/>
              <a:t>Video: SampleDiagram03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76926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In</a:t>
            </a:r>
            <a:r>
              <a:rPr lang="en-GB" baseline="0" dirty="0" smtClean="0"/>
              <a:t> order to minimize runtime overhead, we use geometry to seed the </a:t>
            </a:r>
            <a:r>
              <a:rPr lang="en-GB" baseline="0" dirty="0" err="1" smtClean="0"/>
              <a:t>raymarch</a:t>
            </a:r>
            <a:r>
              <a:rPr lang="en-GB" baseline="0" dirty="0" smtClean="0"/>
              <a:t> with information about the plane set(s) it will be raymarching against.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41426-B1B8-4AA5-8D59-C97608A7334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16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1473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3968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553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7967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996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427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018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413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372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412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5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819E45-FE96-44A7-A513-B7653EC08DE9}" type="datetimeFigureOut">
              <a:rPr lang="en-GB" smtClean="0"/>
              <a:t>13/08/2017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1BD95-A7B3-4B03-BCD3-1297224A0F1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45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uwb/volsampl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dvances.realtimerendering.com/s2014/index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guerrilla-games.com/read/taking-killzone-shadow-fall-image-quality-into-the-next-generation-1" TargetMode="External"/><Relationship Id="rId4" Type="http://schemas.openxmlformats.org/officeDocument/2006/relationships/hyperlink" Target="http://f0716f2bff707a1b9e85-36c178e006d3d30c5b9c8dd905f8236a.r70.cf2.rackcdn.com/rendering_inside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Structured Volume Sampling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err="1" smtClean="0"/>
              <a:t>Huw</a:t>
            </a:r>
            <a:r>
              <a:rPr lang="en-GB" dirty="0" smtClean="0"/>
              <a:t> Bowles, Daniel Zimmermann, </a:t>
            </a:r>
            <a:r>
              <a:rPr lang="en-GB" dirty="0" err="1" smtClean="0"/>
              <a:t>Beibei</a:t>
            </a:r>
            <a:r>
              <a:rPr lang="en-GB" dirty="0" smtClean="0"/>
              <a:t> Wang</a:t>
            </a:r>
          </a:p>
          <a:p>
            <a:r>
              <a:rPr lang="en-GB" smtClean="0"/>
              <a:t>August 2017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556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Structured Sampling</a:t>
            </a:r>
            <a:endParaRPr lang="en-GB" dirty="0"/>
          </a:p>
        </p:txBody>
      </p:sp>
      <p:pic>
        <p:nvPicPr>
          <p:cNvPr id="4" name="SampleDiagram03.mp4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8000" end="5366"/>
                </p14:media>
              </p:ext>
            </p:extLst>
          </p:nvPr>
        </p:nvPicPr>
        <p:blipFill rotWithShape="1">
          <a:blip r:embed="rId5"/>
          <a:srcRect l="5261" t="16611" r="53574" b="43089"/>
          <a:stretch/>
        </p:blipFill>
        <p:spPr>
          <a:xfrm>
            <a:off x="2049810" y="1491630"/>
            <a:ext cx="5258494" cy="2895982"/>
          </a:xfrm>
        </p:spPr>
      </p:pic>
    </p:spTree>
    <p:extLst>
      <p:ext uri="{BB962C8B-B14F-4D97-AF65-F5344CB8AC3E}">
        <p14:creationId xmlns:p14="http://schemas.microsoft.com/office/powerpoint/2010/main" val="81890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Seed Geometry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739" y="1200150"/>
            <a:ext cx="5976522" cy="3394075"/>
          </a:xfrm>
        </p:spPr>
      </p:pic>
    </p:spTree>
    <p:extLst>
      <p:ext uri="{BB962C8B-B14F-4D97-AF65-F5344CB8AC3E}">
        <p14:creationId xmlns:p14="http://schemas.microsoft.com/office/powerpoint/2010/main" val="296722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Seed Geometry – 2D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739" y="1200150"/>
            <a:ext cx="5976522" cy="3394075"/>
          </a:xfrm>
        </p:spPr>
      </p:pic>
    </p:spTree>
    <p:extLst>
      <p:ext uri="{BB962C8B-B14F-4D97-AF65-F5344CB8AC3E}">
        <p14:creationId xmlns:p14="http://schemas.microsoft.com/office/powerpoint/2010/main" val="162321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Seed Geometry – 3D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Dodecahedron</a:t>
            </a:r>
          </a:p>
          <a:p>
            <a:pPr lvl="1"/>
            <a:r>
              <a:rPr lang="en-GB" dirty="0" smtClean="0"/>
              <a:t>Irregular(</a:t>
            </a:r>
            <a:r>
              <a:rPr lang="en-GB" dirty="0" err="1" smtClean="0"/>
              <a:t>ish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Good distribution</a:t>
            </a:r>
            <a:br>
              <a:rPr lang="en-GB" dirty="0" smtClean="0"/>
            </a:br>
            <a:r>
              <a:rPr lang="en-GB" dirty="0" smtClean="0"/>
              <a:t>of faces</a:t>
            </a:r>
          </a:p>
          <a:p>
            <a:pPr lvl="1"/>
            <a:r>
              <a:rPr lang="en-GB" dirty="0" smtClean="0"/>
              <a:t>Max. 3 faces</a:t>
            </a:r>
            <a:br>
              <a:rPr lang="en-GB" dirty="0" smtClean="0"/>
            </a:br>
            <a:r>
              <a:rPr lang="en-GB" dirty="0" smtClean="0"/>
              <a:t>intersect</a:t>
            </a:r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pic>
        <p:nvPicPr>
          <p:cNvPr id="2050" name="Picture 2" descr="C:\Users\theco_000\Documents\volrenderpaper\doc\images\dodec_geo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1563638"/>
            <a:ext cx="4391373" cy="2683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90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Seed Geometry – 3D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Render colour coded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927063"/>
            <a:ext cx="4622587" cy="2653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09165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Render final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927063"/>
            <a:ext cx="4622587" cy="2653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927063"/>
            <a:ext cx="4622587" cy="2653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521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</a:t>
            </a:r>
            <a:endParaRPr lang="en-GB" dirty="0"/>
          </a:p>
        </p:txBody>
      </p:sp>
      <p:pic>
        <p:nvPicPr>
          <p:cNvPr id="4" name="CloudsResult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41070" t="11311" r="21941" b="46259"/>
          <a:stretch/>
        </p:blipFill>
        <p:spPr>
          <a:xfrm>
            <a:off x="1907704" y="1419622"/>
            <a:ext cx="5040560" cy="3251974"/>
          </a:xfrm>
        </p:spPr>
      </p:pic>
    </p:spTree>
    <p:extLst>
      <p:ext uri="{BB962C8B-B14F-4D97-AF65-F5344CB8AC3E}">
        <p14:creationId xmlns:p14="http://schemas.microsoft.com/office/powerpoint/2010/main" val="915497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Renders clouds really well</a:t>
            </a:r>
          </a:p>
          <a:p>
            <a:r>
              <a:rPr lang="en-GB" dirty="0" smtClean="0"/>
              <a:t>What about other scenes?</a:t>
            </a:r>
          </a:p>
          <a:p>
            <a:r>
              <a:rPr lang="en-GB" dirty="0" smtClean="0"/>
              <a:t>Problems at medium - high </a:t>
            </a:r>
            <a:r>
              <a:rPr lang="en-GB" dirty="0" err="1" smtClean="0"/>
              <a:t>freqs</a:t>
            </a:r>
            <a:endParaRPr lang="en-GB" dirty="0" smtClean="0"/>
          </a:p>
          <a:p>
            <a:pPr lvl="1"/>
            <a:r>
              <a:rPr lang="en-GB" dirty="0" smtClean="0"/>
              <a:t>Error stable, but still visible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749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Fog cube</a:t>
            </a:r>
          </a:p>
          <a:p>
            <a:pPr lvl="1"/>
            <a:r>
              <a:rPr lang="en-GB" dirty="0" smtClean="0"/>
              <a:t>Needed large feather at</a:t>
            </a:r>
            <a:br>
              <a:rPr lang="en-GB" dirty="0" smtClean="0"/>
            </a:br>
            <a:r>
              <a:rPr lang="en-GB" dirty="0" smtClean="0"/>
              <a:t>boundaries</a:t>
            </a:r>
          </a:p>
          <a:p>
            <a:pPr lvl="1"/>
            <a:r>
              <a:rPr lang="en-GB" dirty="0" smtClean="0"/>
              <a:t>Intersections with</a:t>
            </a:r>
            <a:br>
              <a:rPr lang="en-GB" dirty="0" smtClean="0"/>
            </a:br>
            <a:r>
              <a:rPr lang="en-GB" dirty="0" smtClean="0"/>
              <a:t>opaque surfaces</a:t>
            </a:r>
          </a:p>
          <a:p>
            <a:pPr lvl="2"/>
            <a:r>
              <a:rPr lang="en-GB" dirty="0" smtClean="0"/>
              <a:t>Soft particles</a:t>
            </a:r>
            <a:endParaRPr lang="en-GB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347614"/>
            <a:ext cx="3733544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102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Sponza</a:t>
            </a:r>
            <a:r>
              <a:rPr lang="en-GB" dirty="0" smtClean="0"/>
              <a:t> (McGuire)</a:t>
            </a:r>
          </a:p>
          <a:p>
            <a:pPr lvl="1"/>
            <a:r>
              <a:rPr lang="en-GB" dirty="0" smtClean="0"/>
              <a:t>Lighting adds hi-</a:t>
            </a:r>
            <a:r>
              <a:rPr lang="en-GB" dirty="0" err="1" smtClean="0"/>
              <a:t>freq</a:t>
            </a:r>
            <a:endParaRPr lang="en-GB" dirty="0" smtClean="0"/>
          </a:p>
          <a:p>
            <a:pPr lvl="1"/>
            <a:r>
              <a:rPr lang="en-GB" dirty="0" smtClean="0"/>
              <a:t>Address by low</a:t>
            </a:r>
            <a:br>
              <a:rPr lang="en-GB" dirty="0" smtClean="0"/>
            </a:br>
            <a:r>
              <a:rPr lang="en-GB" dirty="0" smtClean="0"/>
              <a:t>shadow map res and</a:t>
            </a:r>
            <a:br>
              <a:rPr lang="en-GB" dirty="0" smtClean="0"/>
            </a:br>
            <a:r>
              <a:rPr lang="en-GB" dirty="0" smtClean="0"/>
              <a:t>smooth visibility</a:t>
            </a:r>
            <a:br>
              <a:rPr lang="en-GB" dirty="0" smtClean="0"/>
            </a:br>
            <a:r>
              <a:rPr lang="en-GB" dirty="0" smtClean="0"/>
              <a:t>function</a:t>
            </a:r>
            <a:endParaRPr lang="en-GB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19622"/>
            <a:ext cx="4357562" cy="2501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926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Background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Volume rendering expensive</a:t>
            </a:r>
          </a:p>
          <a:p>
            <a:r>
              <a:rPr lang="en-GB" dirty="0" smtClean="0"/>
              <a:t>Sample counts severely limited</a:t>
            </a:r>
          </a:p>
          <a:p>
            <a:r>
              <a:rPr lang="en-GB" dirty="0" smtClean="0"/>
              <a:t>Aliasing problems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3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Github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MIT licensed Unity project with all results</a:t>
            </a:r>
          </a:p>
          <a:p>
            <a:pPr lvl="1"/>
            <a:r>
              <a:rPr lang="en-GB" dirty="0" smtClean="0">
                <a:hlinkClick r:id="rId2"/>
              </a:rPr>
              <a:t>https://github.com/huwb/volsample</a:t>
            </a:r>
            <a:endParaRPr lang="en-GB" dirty="0" smtClean="0"/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219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Previous work - WIP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dirty="0" smtClean="0"/>
              <a:t>Volumetric fog</a:t>
            </a:r>
          </a:p>
          <a:p>
            <a:pPr lvl="1"/>
            <a:r>
              <a:rPr lang="en-GB" dirty="0"/>
              <a:t>Cache lighting </a:t>
            </a:r>
            <a:r>
              <a:rPr lang="en-GB" dirty="0" smtClean="0"/>
              <a:t>and density in </a:t>
            </a:r>
            <a:r>
              <a:rPr lang="en-GB" dirty="0"/>
              <a:t>frustum aligned volume </a:t>
            </a:r>
            <a:r>
              <a:rPr lang="en-GB" dirty="0" smtClean="0"/>
              <a:t>texture, </a:t>
            </a:r>
            <a:r>
              <a:rPr lang="en-GB" dirty="0"/>
              <a:t>with </a:t>
            </a:r>
            <a:r>
              <a:rPr lang="en-GB" dirty="0" err="1"/>
              <a:t>reprojection</a:t>
            </a:r>
            <a:endParaRPr lang="en-GB" dirty="0"/>
          </a:p>
          <a:p>
            <a:pPr lvl="1"/>
            <a:r>
              <a:rPr lang="en-GB" dirty="0" smtClean="0"/>
              <a:t>Bart </a:t>
            </a:r>
            <a:r>
              <a:rPr lang="en-GB" dirty="0" err="1" smtClean="0"/>
              <a:t>Wronski</a:t>
            </a:r>
            <a:r>
              <a:rPr lang="en-GB" dirty="0" smtClean="0"/>
              <a:t> - </a:t>
            </a:r>
            <a:r>
              <a:rPr lang="en-GB" dirty="0" smtClean="0">
                <a:hlinkClick r:id="rId3"/>
              </a:rPr>
              <a:t>link</a:t>
            </a:r>
            <a:endParaRPr lang="en-GB" dirty="0" smtClean="0"/>
          </a:p>
          <a:p>
            <a:r>
              <a:rPr lang="en-GB" dirty="0" smtClean="0"/>
              <a:t>TAA</a:t>
            </a:r>
          </a:p>
          <a:p>
            <a:pPr lvl="1"/>
            <a:r>
              <a:rPr lang="en-GB" dirty="0" err="1"/>
              <a:t>R</a:t>
            </a:r>
            <a:r>
              <a:rPr lang="en-GB" dirty="0" err="1" smtClean="0"/>
              <a:t>aymarch</a:t>
            </a:r>
            <a:r>
              <a:rPr lang="en-GB" dirty="0" smtClean="0"/>
              <a:t> with very few samples, </a:t>
            </a:r>
            <a:r>
              <a:rPr lang="en-GB" dirty="0" err="1" smtClean="0"/>
              <a:t>supersample</a:t>
            </a:r>
            <a:r>
              <a:rPr lang="en-GB" dirty="0" smtClean="0"/>
              <a:t> across frames</a:t>
            </a:r>
          </a:p>
          <a:p>
            <a:pPr lvl="1"/>
            <a:r>
              <a:rPr lang="en-GB" dirty="0" err="1" smtClean="0"/>
              <a:t>Mikkel</a:t>
            </a:r>
            <a:r>
              <a:rPr lang="en-GB" dirty="0" smtClean="0"/>
              <a:t> </a:t>
            </a:r>
            <a:r>
              <a:rPr lang="en-GB" dirty="0" err="1" smtClean="0"/>
              <a:t>Gjoel</a:t>
            </a:r>
            <a:r>
              <a:rPr lang="en-GB" dirty="0" smtClean="0"/>
              <a:t> - presentation </a:t>
            </a:r>
            <a:r>
              <a:rPr lang="en-GB" dirty="0" err="1" smtClean="0"/>
              <a:t>pptx</a:t>
            </a:r>
            <a:r>
              <a:rPr lang="en-GB" dirty="0" smtClean="0"/>
              <a:t> online: </a:t>
            </a:r>
            <a:r>
              <a:rPr lang="en-GB" dirty="0" smtClean="0">
                <a:hlinkClick r:id="rId4"/>
              </a:rPr>
              <a:t>link</a:t>
            </a:r>
            <a:endParaRPr lang="en-GB" dirty="0" smtClean="0"/>
          </a:p>
          <a:p>
            <a:r>
              <a:rPr lang="en-GB" dirty="0" err="1" smtClean="0"/>
              <a:t>Killzone</a:t>
            </a:r>
            <a:r>
              <a:rPr lang="en-GB" dirty="0" smtClean="0"/>
              <a:t> Volumetric lighting</a:t>
            </a:r>
          </a:p>
          <a:p>
            <a:pPr lvl="1"/>
            <a:r>
              <a:rPr lang="en-GB" dirty="0" err="1" smtClean="0"/>
              <a:t>Raymarch</a:t>
            </a:r>
            <a:r>
              <a:rPr lang="en-GB" dirty="0" smtClean="0"/>
              <a:t> at low resolution for lighting</a:t>
            </a:r>
          </a:p>
          <a:p>
            <a:pPr lvl="1"/>
            <a:r>
              <a:rPr lang="en-GB" dirty="0" smtClean="0"/>
              <a:t>Render particles in frustum aligned volume texture to give detailed texture to density</a:t>
            </a:r>
          </a:p>
          <a:p>
            <a:pPr lvl="1"/>
            <a:r>
              <a:rPr lang="en-GB" dirty="0"/>
              <a:t>Michal </a:t>
            </a:r>
            <a:r>
              <a:rPr lang="en-GB" dirty="0" err="1"/>
              <a:t>Valient</a:t>
            </a:r>
            <a:r>
              <a:rPr lang="en-GB" dirty="0"/>
              <a:t> - slides: </a:t>
            </a:r>
            <a:r>
              <a:rPr lang="en-GB" dirty="0" smtClean="0">
                <a:hlinkClick r:id="rId5"/>
              </a:rPr>
              <a:t>link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40529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Sampling problem</a:t>
            </a:r>
            <a:endParaRPr lang="en-GB" dirty="0"/>
          </a:p>
        </p:txBody>
      </p:sp>
      <p:pic>
        <p:nvPicPr>
          <p:cNvPr id="5" name="VolSamplingCapture.mp4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7000" end="48433"/>
                </p14:media>
              </p:ext>
            </p:extLst>
          </p:nvPr>
        </p:nvPicPr>
        <p:blipFill rotWithShape="1">
          <a:blip r:embed="rId5"/>
          <a:srcRect l="13617" t="8128" r="21951" b="36719"/>
          <a:stretch>
            <a:fillRect/>
          </a:stretch>
        </p:blipFill>
        <p:spPr>
          <a:xfrm>
            <a:off x="755576" y="1059582"/>
            <a:ext cx="7488832" cy="3605734"/>
          </a:xfrm>
        </p:spPr>
      </p:pic>
    </p:spTree>
    <p:extLst>
      <p:ext uri="{BB962C8B-B14F-4D97-AF65-F5344CB8AC3E}">
        <p14:creationId xmlns:p14="http://schemas.microsoft.com/office/powerpoint/2010/main" val="60067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Sampling problem</a:t>
            </a:r>
            <a:endParaRPr lang="en-GB" dirty="0"/>
          </a:p>
        </p:txBody>
      </p:sp>
      <p:pic>
        <p:nvPicPr>
          <p:cNvPr id="5" name="VolSamplingCapture.mp4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46000" end="8433"/>
                </p14:media>
              </p:ext>
            </p:extLst>
          </p:nvPr>
        </p:nvPicPr>
        <p:blipFill rotWithShape="1">
          <a:blip r:embed="rId5"/>
          <a:srcRect l="13617" t="8128" r="21951" b="36719"/>
          <a:stretch>
            <a:fillRect/>
          </a:stretch>
        </p:blipFill>
        <p:spPr>
          <a:xfrm>
            <a:off x="755576" y="1059582"/>
            <a:ext cx="7488832" cy="3605734"/>
          </a:xfrm>
        </p:spPr>
      </p:pic>
    </p:spTree>
    <p:extLst>
      <p:ext uri="{BB962C8B-B14F-4D97-AF65-F5344CB8AC3E}">
        <p14:creationId xmlns:p14="http://schemas.microsoft.com/office/powerpoint/2010/main" val="337295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Structured Sampling</a:t>
            </a:r>
            <a:endParaRPr lang="en-GB" dirty="0"/>
          </a:p>
        </p:txBody>
      </p:sp>
      <p:pic>
        <p:nvPicPr>
          <p:cNvPr id="6" name="VolSampleStructured.mp4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500" end="5767"/>
                </p14:media>
              </p:ext>
            </p:extLst>
          </p:nvPr>
        </p:nvPicPr>
        <p:blipFill rotWithShape="1">
          <a:blip r:embed="rId5"/>
          <a:srcRect l="13618" t="8128" r="21950" b="36719"/>
          <a:stretch>
            <a:fillRect/>
          </a:stretch>
        </p:blipFill>
        <p:spPr>
          <a:xfrm>
            <a:off x="755576" y="1059582"/>
            <a:ext cx="7488832" cy="3605734"/>
          </a:xfrm>
        </p:spPr>
      </p:pic>
    </p:spTree>
    <p:extLst>
      <p:ext uri="{BB962C8B-B14F-4D97-AF65-F5344CB8AC3E}">
        <p14:creationId xmlns:p14="http://schemas.microsoft.com/office/powerpoint/2010/main" val="2522276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Structured Sampling</a:t>
            </a:r>
            <a:endParaRPr lang="en-GB" dirty="0"/>
          </a:p>
        </p:txBody>
      </p:sp>
      <p:pic>
        <p:nvPicPr>
          <p:cNvPr id="4" name="SampleDiagram01.mp4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" end="3300"/>
                </p14:media>
              </p:ext>
            </p:extLst>
          </p:nvPr>
        </p:nvPicPr>
        <p:blipFill rotWithShape="1">
          <a:blip r:embed="rId5"/>
          <a:srcRect l="5261" t="16625" r="53574" b="42009"/>
          <a:stretch/>
        </p:blipFill>
        <p:spPr>
          <a:xfrm>
            <a:off x="2051720" y="1491630"/>
            <a:ext cx="5256584" cy="2971113"/>
          </a:xfrm>
        </p:spPr>
      </p:pic>
    </p:spTree>
    <p:extLst>
      <p:ext uri="{BB962C8B-B14F-4D97-AF65-F5344CB8AC3E}">
        <p14:creationId xmlns:p14="http://schemas.microsoft.com/office/powerpoint/2010/main" val="86351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Structured Sampling</a:t>
            </a:r>
            <a:endParaRPr lang="en-GB" dirty="0"/>
          </a:p>
        </p:txBody>
      </p:sp>
      <p:pic>
        <p:nvPicPr>
          <p:cNvPr id="4" name="SampleDiagram02.mp4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8000" end="4033"/>
                </p14:media>
              </p:ext>
            </p:extLst>
          </p:nvPr>
        </p:nvPicPr>
        <p:blipFill rotWithShape="1">
          <a:blip r:embed="rId5"/>
          <a:srcRect l="5260" t="16615" r="53574" b="43080"/>
          <a:stretch/>
        </p:blipFill>
        <p:spPr>
          <a:xfrm>
            <a:off x="2051719" y="1491630"/>
            <a:ext cx="5258493" cy="2895982"/>
          </a:xfrm>
        </p:spPr>
      </p:pic>
    </p:spTree>
    <p:extLst>
      <p:ext uri="{BB962C8B-B14F-4D97-AF65-F5344CB8AC3E}">
        <p14:creationId xmlns:p14="http://schemas.microsoft.com/office/powerpoint/2010/main" val="84962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Structured Sampling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 smtClean="0"/>
                  <a:t>Find plane orientation(s)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/>
                          </a:rPr>
                          <m:t>n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/>
                          </a:rPr>
                          <m:t>i</m:t>
                        </m:r>
                      </m:sub>
                    </m:sSub>
                  </m:oMath>
                </a14:m>
                <a:r>
                  <a:rPr lang="en-GB" dirty="0" smtClean="0"/>
                  <a:t> for ray (o, d)</a:t>
                </a:r>
              </a:p>
              <a:p>
                <a:r>
                  <a:rPr lang="en-GB" dirty="0" smtClean="0"/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/>
                          </a:rPr>
                          <m:t>t</m:t>
                        </m:r>
                      </m:e>
                      <m:sub>
                        <m:r>
                          <a:rPr lang="en-GB" b="0" i="0" smtClean="0"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 smtClean="0"/>
                  <a:t> and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/>
                        <a:ea typeface="Cambria Math"/>
                      </a:rPr>
                      <m:t>∆</m:t>
                    </m:r>
                  </m:oMath>
                </a14:m>
                <a:r>
                  <a:rPr lang="en-GB" dirty="0" smtClean="0"/>
                  <a:t>, march ray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630" t="-215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C:\Users\theco_000\Documents\volrenderpaper\doc\images\ray_plane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175" y="2411868"/>
            <a:ext cx="2560124" cy="2176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522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901</Words>
  <Application>Microsoft Office PowerPoint</Application>
  <PresentationFormat>On-screen Show (16:9)</PresentationFormat>
  <Paragraphs>145</Paragraphs>
  <Slides>20</Slides>
  <Notes>16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Structured Volume Sampling</vt:lpstr>
      <vt:lpstr>Background</vt:lpstr>
      <vt:lpstr>Previous work - WIP</vt:lpstr>
      <vt:lpstr>Sampling problem</vt:lpstr>
      <vt:lpstr>Sampling problem</vt:lpstr>
      <vt:lpstr>Structured Sampling</vt:lpstr>
      <vt:lpstr>Structured Sampling</vt:lpstr>
      <vt:lpstr>Structured Sampling</vt:lpstr>
      <vt:lpstr>Structured Sampling</vt:lpstr>
      <vt:lpstr>Structured Sampling</vt:lpstr>
      <vt:lpstr>Seed Geometry</vt:lpstr>
      <vt:lpstr>Seed Geometry – 2D</vt:lpstr>
      <vt:lpstr>Seed Geometry – 3D</vt:lpstr>
      <vt:lpstr>Seed Geometry – 3D</vt:lpstr>
      <vt:lpstr>Result</vt:lpstr>
      <vt:lpstr>Result</vt:lpstr>
      <vt:lpstr>Results</vt:lpstr>
      <vt:lpstr>Results</vt:lpstr>
      <vt:lpstr>Results</vt:lpstr>
      <vt:lpstr>Github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Volume Talk</dc:title>
  <dc:creator>Huw</dc:creator>
  <cp:lastModifiedBy>Huw</cp:lastModifiedBy>
  <cp:revision>37</cp:revision>
  <dcterms:created xsi:type="dcterms:W3CDTF">2017-05-30T21:56:07Z</dcterms:created>
  <dcterms:modified xsi:type="dcterms:W3CDTF">2017-08-13T18:10:11Z</dcterms:modified>
</cp:coreProperties>
</file>

<file path=docProps/thumbnail.jpeg>
</file>